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64" r:id="rId3"/>
    <p:sldId id="265" r:id="rId4"/>
    <p:sldId id="266" r:id="rId5"/>
    <p:sldId id="257" r:id="rId6"/>
    <p:sldId id="259" r:id="rId7"/>
    <p:sldId id="260" r:id="rId8"/>
    <p:sldId id="267" r:id="rId9"/>
    <p:sldId id="262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4" autoAdjust="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463" y="2852936"/>
            <a:ext cx="8784976" cy="2304256"/>
          </a:xfrm>
        </p:spPr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Визуальные средства воздействия оратора на аудиторию. Жесты. Виды жестов.</a:t>
            </a:r>
            <a:endParaRPr lang="ru-RU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315416"/>
            <a:ext cx="9731957" cy="7309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779912" y="1628800"/>
            <a:ext cx="51845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Спасибо за внимание</a:t>
            </a:r>
            <a:r>
              <a:rPr lang="ru-RU" sz="4000" dirty="0" smtClean="0">
                <a:solidFill>
                  <a:schemeClr val="bg1"/>
                </a:solidFill>
              </a:rPr>
              <a:t>!</a:t>
            </a:r>
          </a:p>
          <a:p>
            <a:endParaRPr lang="ru-RU" sz="4000" dirty="0">
              <a:solidFill>
                <a:schemeClr val="bg1"/>
              </a:solidFill>
            </a:endParaRPr>
          </a:p>
          <a:p>
            <a:endParaRPr lang="ru-RU" sz="4000" dirty="0" smtClean="0">
              <a:solidFill>
                <a:schemeClr val="bg1"/>
              </a:solidFill>
            </a:endParaRPr>
          </a:p>
          <a:p>
            <a:pPr algn="r"/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сделана по материалам интернета</a:t>
            </a:r>
            <a:endParaRPr lang="ru-RU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355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Жесты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это выразительные движения головой, рукой или кистью, которые совершаются с целью общения и могут сопровождать размышление или состояние.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роизвольные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непроизвольные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723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496944" cy="5616624"/>
          </a:xfrm>
        </p:spPr>
        <p:txBody>
          <a:bodyPr/>
          <a:lstStyle/>
          <a:p>
            <a:pPr marL="109728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Жесты подразделяются 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оминативные,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эмоционально-оценочные,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казательные,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иторические,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гровые,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спомогательные,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агические.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2516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/>
          <a:lstStyle/>
          <a:p>
            <a:pPr marL="109728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Жестикуляция оратора должна удовлетворять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следующим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требованиям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Жестикуляция должна быть естественной, следовать естественным импульсам человека к жестам.</a:t>
            </a:r>
          </a:p>
          <a:p>
            <a:pPr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Жестикуляция должна быть умеренной, жесты не должны быть непрерывными.</a:t>
            </a:r>
          </a:p>
          <a:p>
            <a:pPr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Жесты необходимо разнообразить, не стоит повторять одни и те же. Это действует раздражающе на аудиторию.</a:t>
            </a:r>
          </a:p>
          <a:p>
            <a:pPr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Нельзя прерывать начатые жесты, следует доводить их до конца.</a:t>
            </a:r>
          </a:p>
          <a:p>
            <a:pPr marL="109728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131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72816"/>
            <a:ext cx="392279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4680519" cy="5733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Считаем </a:t>
            </a:r>
            <a:r>
              <a:rPr lang="ru-RU" sz="2400" b="1" dirty="0">
                <a:solidFill>
                  <a:srgbClr val="C00000"/>
                </a:solidFill>
              </a:rPr>
              <a:t>на </a:t>
            </a:r>
            <a:r>
              <a:rPr lang="ru-RU" sz="2400" b="1" dirty="0" smtClean="0">
                <a:solidFill>
                  <a:srgbClr val="C00000"/>
                </a:solidFill>
              </a:rPr>
              <a:t>пальцах</a:t>
            </a:r>
          </a:p>
          <a:p>
            <a:endParaRPr lang="ru-RU" sz="2400" b="1" u="sng" dirty="0" smtClean="0">
              <a:solidFill>
                <a:srgbClr val="C0504D">
                  <a:lumMod val="75000"/>
                </a:srgbClr>
              </a:solidFill>
            </a:endParaRPr>
          </a:p>
          <a:p>
            <a:endParaRPr lang="ru-RU" sz="2400" b="1" u="sng" dirty="0">
              <a:solidFill>
                <a:srgbClr val="C0504D">
                  <a:lumMod val="75000"/>
                </a:srgbClr>
              </a:solidFill>
            </a:endParaRPr>
          </a:p>
          <a:p>
            <a:endParaRPr lang="ru-RU" sz="2400" b="1" u="sng" dirty="0" smtClean="0">
              <a:solidFill>
                <a:srgbClr val="C0504D">
                  <a:lumMod val="75000"/>
                </a:srgbClr>
              </a:solidFill>
            </a:endParaRPr>
          </a:p>
          <a:p>
            <a:endParaRPr lang="ru-RU" sz="2400" b="1" u="sng" dirty="0">
              <a:solidFill>
                <a:srgbClr val="C0504D">
                  <a:lumMod val="75000"/>
                </a:srgbClr>
              </a:solidFill>
            </a:endParaRPr>
          </a:p>
          <a:p>
            <a:endParaRPr lang="ru-RU" sz="2400" b="1" u="sng" dirty="0" smtClean="0">
              <a:solidFill>
                <a:srgbClr val="C0504D">
                  <a:lumMod val="75000"/>
                </a:srgbClr>
              </a:solidFill>
            </a:endParaRPr>
          </a:p>
          <a:p>
            <a:endParaRPr lang="ru-RU" sz="2400" b="1" u="sng" dirty="0">
              <a:solidFill>
                <a:srgbClr val="C0504D">
                  <a:lumMod val="75000"/>
                </a:srgbClr>
              </a:solidFill>
            </a:endParaRPr>
          </a:p>
          <a:p>
            <a:endParaRPr lang="ru-RU" sz="2400" b="1" u="sng" dirty="0" smtClean="0">
              <a:solidFill>
                <a:srgbClr val="C0504D">
                  <a:lumMod val="75000"/>
                </a:srgbClr>
              </a:solidFill>
            </a:endParaRPr>
          </a:p>
          <a:p>
            <a:endParaRPr lang="ru-RU" sz="2400" b="1" u="sng" dirty="0">
              <a:solidFill>
                <a:srgbClr val="C0504D">
                  <a:lumMod val="75000"/>
                </a:srgbClr>
              </a:solidFill>
            </a:endParaRPr>
          </a:p>
          <a:p>
            <a:pPr marL="0" indent="0">
              <a:buNone/>
            </a:pPr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ПРИВЛЕКАТЕЛЬНЫЕ ЖЕСТЫ ОРАТОРА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772816"/>
            <a:ext cx="4156647" cy="29601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1999" y="1124744"/>
            <a:ext cx="3966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Окончательное решение</a:t>
            </a:r>
          </a:p>
        </p:txBody>
      </p:sp>
    </p:spTree>
    <p:extLst>
      <p:ext uri="{BB962C8B-B14F-4D97-AF65-F5344CB8AC3E}">
        <p14:creationId xmlns:p14="http://schemas.microsoft.com/office/powerpoint/2010/main" val="4165699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Звуковые эффекты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17032"/>
            <a:ext cx="3693999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4479554" cy="3347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77855" y="4509120"/>
            <a:ext cx="32405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/>
              <a:t>щелкнуть пальцами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43992" y="3059668"/>
            <a:ext cx="28193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/>
              <a:t>х</a:t>
            </a:r>
            <a:r>
              <a:rPr lang="ru-RU" sz="2400" b="1" dirty="0" smtClean="0"/>
              <a:t>лопнуть руками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465184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4392488" cy="6669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Раздаем </a:t>
            </a:r>
            <a:r>
              <a:rPr lang="ru-RU" b="1" dirty="0" smtClean="0">
                <a:solidFill>
                  <a:srgbClr val="C00000"/>
                </a:solidFill>
              </a:rPr>
              <a:t>карты</a:t>
            </a:r>
          </a:p>
          <a:p>
            <a:endParaRPr lang="ru-RU" sz="2000" b="1" u="sng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b="1" u="sng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b="1" u="sng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0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52404" y="2492896"/>
            <a:ext cx="40414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srgbClr val="C00000"/>
                </a:solidFill>
              </a:rPr>
              <a:t>Срываем </a:t>
            </a:r>
            <a:r>
              <a:rPr lang="ru-RU" sz="3200" b="1" dirty="0" smtClean="0">
                <a:solidFill>
                  <a:srgbClr val="C00000"/>
                </a:solidFill>
              </a:rPr>
              <a:t>вишенки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65" y="456421"/>
            <a:ext cx="4188778" cy="4376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503" y="3116327"/>
            <a:ext cx="4035392" cy="34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52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2" y="476672"/>
            <a:ext cx="4451819" cy="3471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533239"/>
            <a:ext cx="4824536" cy="3213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788024" y="2461681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srgbClr val="C00000"/>
                </a:solidFill>
              </a:rPr>
              <a:t>Использовать пространство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16632"/>
            <a:ext cx="266130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400"/>
              </a:spcBef>
              <a:buClr>
                <a:srgbClr val="98C723"/>
              </a:buClr>
              <a:buSzPct val="68000"/>
            </a:pPr>
            <a:r>
              <a:rPr lang="ru-RU" sz="2700" b="1" dirty="0">
                <a:solidFill>
                  <a:srgbClr val="C00000"/>
                </a:solidFill>
              </a:rPr>
              <a:t>Волевой кулак</a:t>
            </a:r>
          </a:p>
        </p:txBody>
      </p:sp>
    </p:spTree>
    <p:extLst>
      <p:ext uri="{BB962C8B-B14F-4D97-AF65-F5344CB8AC3E}">
        <p14:creationId xmlns:p14="http://schemas.microsoft.com/office/powerpoint/2010/main" val="7376181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3918826" cy="6552728"/>
          </a:xfrm>
        </p:spPr>
        <p:txBody>
          <a:bodyPr>
            <a:normAutofit/>
          </a:bodyPr>
          <a:lstStyle/>
          <a:p>
            <a:endParaRPr lang="ru-RU" b="1" u="sng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Знаковые </a:t>
            </a:r>
            <a:r>
              <a:rPr lang="ru-RU" b="1" dirty="0" smtClean="0">
                <a:solidFill>
                  <a:srgbClr val="C00000"/>
                </a:solidFill>
              </a:rPr>
              <a:t>жесты</a:t>
            </a:r>
            <a:endParaRPr lang="ru-RU" b="1" dirty="0">
              <a:solidFill>
                <a:srgbClr val="C00000"/>
              </a:solidFill>
            </a:endParaRPr>
          </a:p>
          <a:p>
            <a:r>
              <a:rPr lang="ru-RU" sz="2400" b="1" dirty="0" smtClean="0"/>
              <a:t>жест </a:t>
            </a:r>
            <a:r>
              <a:rPr lang="ru-RU" sz="2400" b="1" dirty="0"/>
              <a:t>в виде буквы «V» (</a:t>
            </a:r>
            <a:r>
              <a:rPr lang="ru-RU" sz="2400" b="1" dirty="0" err="1"/>
              <a:t>victory</a:t>
            </a:r>
            <a:r>
              <a:rPr lang="ru-RU" sz="2400" b="1" dirty="0"/>
              <a:t> - победа</a:t>
            </a:r>
            <a:r>
              <a:rPr lang="ru-RU" sz="2400" b="1" dirty="0" smtClean="0"/>
              <a:t>) </a:t>
            </a:r>
          </a:p>
          <a:p>
            <a:endParaRPr lang="ru-RU" b="1" u="sng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ru-RU" b="1" u="sng" dirty="0" smtClean="0">
                <a:solidFill>
                  <a:schemeClr val="accent2"/>
                </a:solidFill>
              </a:rPr>
              <a:t> </a:t>
            </a:r>
          </a:p>
          <a:p>
            <a:endParaRPr lang="ru-RU" sz="2000" b="1" dirty="0" smtClean="0"/>
          </a:p>
          <a:p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4260"/>
            <a:ext cx="5148064" cy="2985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17" y="2564904"/>
            <a:ext cx="3940043" cy="417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427984" y="3105835"/>
            <a:ext cx="46856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/>
              <a:t>жест, указывающий на вспышку, - когда кулак раскрывается, символизируя </a:t>
            </a:r>
            <a:r>
              <a:rPr lang="ru-RU" sz="2400" b="1" dirty="0" smtClean="0"/>
              <a:t>салют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711890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657</TotalTime>
  <Words>150</Words>
  <Application>Microsoft Office PowerPoint</Application>
  <PresentationFormat>Экран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Визуальные средства воздействия оратора на аудиторию. Жесты. Виды жестов.</vt:lpstr>
      <vt:lpstr>Презентация PowerPoint</vt:lpstr>
      <vt:lpstr>Презентация PowerPoint</vt:lpstr>
      <vt:lpstr>Презентация PowerPoint</vt:lpstr>
      <vt:lpstr>ПРИВЛЕКАТЕЛЬНЫЕ ЖЕСТЫ ОРАТОРА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Снежанна</dc:creator>
  <cp:lastModifiedBy>Admin</cp:lastModifiedBy>
  <cp:revision>28</cp:revision>
  <dcterms:created xsi:type="dcterms:W3CDTF">2017-02-25T13:24:24Z</dcterms:created>
  <dcterms:modified xsi:type="dcterms:W3CDTF">2018-03-03T07:28:16Z</dcterms:modified>
</cp:coreProperties>
</file>